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12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32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23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048000" y="6467476"/>
            <a:ext cx="8382000" cy="38893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11430000" y="6478324"/>
            <a:ext cx="762000" cy="378354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800">
                <a:solidFill>
                  <a:schemeClr val="accent4"/>
                </a:solidFill>
              </a:defRPr>
            </a:lvl1pPr>
          </a:lstStyle>
          <a:p>
            <a:fld id="{13C7C2A1-6219-4FFB-8871-7AF0864EFB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465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210" y="2763984"/>
            <a:ext cx="5011882" cy="3366653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3999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90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210" y="2763984"/>
            <a:ext cx="5011882" cy="3366653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3999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984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210" y="2763984"/>
            <a:ext cx="5011882" cy="3366653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3999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354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210" y="2763984"/>
            <a:ext cx="5011882" cy="3366653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3999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40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210" y="2763984"/>
            <a:ext cx="5011882" cy="3366653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3999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9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7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0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46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66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19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3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99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1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D5496-E827-4409-A885-2A79618F66BD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73A54-FB2A-418C-B5FB-16CE14805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17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ogin.microsoftonline.com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0" y="1"/>
            <a:ext cx="12450764" cy="69945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683" y="6147388"/>
            <a:ext cx="1969805" cy="7245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03483" y="2620027"/>
            <a:ext cx="6024734" cy="3592513"/>
          </a:xfrm>
          <a:prstGeom prst="rect">
            <a:avLst/>
          </a:prstGeom>
          <a:solidFill>
            <a:srgbClr val="D94D0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3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itle 4"/>
          <p:cNvSpPr txBox="1">
            <a:spLocks/>
          </p:cNvSpPr>
          <p:nvPr/>
        </p:nvSpPr>
        <p:spPr>
          <a:xfrm>
            <a:off x="290567" y="2746961"/>
            <a:ext cx="5486400" cy="2743200"/>
          </a:xfrm>
          <a:prstGeom prst="rect">
            <a:avLst/>
          </a:prstGeom>
        </p:spPr>
        <p:txBody>
          <a:bodyPr/>
          <a:lstStyle>
            <a:lvl1pPr marL="0" algn="l" defTabSz="108810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spc="-58" baseline="0" dirty="0">
                <a:solidFill>
                  <a:schemeClr val="bg1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sz="4400" dirty="0"/>
              <a:t>Office 365 for Education</a:t>
            </a:r>
            <a:endParaRPr lang="en-US" sz="2400" dirty="0"/>
          </a:p>
        </p:txBody>
      </p:sp>
      <p:sp>
        <p:nvSpPr>
          <p:cNvPr id="11" name="Subtitle 5"/>
          <p:cNvSpPr>
            <a:spLocks noGrp="1"/>
          </p:cNvSpPr>
          <p:nvPr>
            <p:ph type="body" sz="quarter" idx="4294967295"/>
          </p:nvPr>
        </p:nvSpPr>
        <p:spPr>
          <a:xfrm>
            <a:off x="312288" y="5690188"/>
            <a:ext cx="5193487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We are partners in learning.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biLevel thresh="75000"/>
          </a:blip>
          <a:stretch>
            <a:fillRect/>
          </a:stretch>
        </p:blipFill>
        <p:spPr>
          <a:xfrm>
            <a:off x="3401987" y="3370508"/>
            <a:ext cx="2034571" cy="216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24" t="2829" r="14881" b="12937"/>
          <a:stretch/>
        </p:blipFill>
        <p:spPr>
          <a:xfrm>
            <a:off x="5797271" y="893"/>
            <a:ext cx="6404461" cy="6856214"/>
          </a:xfrm>
          <a:prstGeom prst="rect">
            <a:avLst/>
          </a:prstGeom>
        </p:spPr>
      </p:pic>
      <p:sp>
        <p:nvSpPr>
          <p:cNvPr id="14" name="Title 4"/>
          <p:cNvSpPr txBox="1">
            <a:spLocks/>
          </p:cNvSpPr>
          <p:nvPr/>
        </p:nvSpPr>
        <p:spPr>
          <a:xfrm>
            <a:off x="290567" y="366832"/>
            <a:ext cx="5486400" cy="2743200"/>
          </a:xfrm>
          <a:prstGeom prst="rect">
            <a:avLst/>
          </a:prstGeom>
        </p:spPr>
        <p:txBody>
          <a:bodyPr/>
          <a:lstStyle>
            <a:lvl1pPr marL="0" algn="l" defTabSz="108810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spc="-58" baseline="0" dirty="0">
                <a:solidFill>
                  <a:schemeClr val="bg1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Sign in to our Office 365 site to begin the journey!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dirty="0">
                <a:hlinkClick r:id="rId3"/>
              </a:rPr>
              <a:t>login.microsoftonline.com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1588" y="3429001"/>
            <a:ext cx="8598460" cy="1966789"/>
          </a:xfrm>
          <a:prstGeom prst="rect">
            <a:avLst/>
          </a:prstGeom>
          <a:solidFill>
            <a:srgbClr val="D94D0B">
              <a:alpha val="89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3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029" y="3726594"/>
            <a:ext cx="1371600" cy="1371600"/>
          </a:xfrm>
          <a:prstGeom prst="rect">
            <a:avLst/>
          </a:prstGeom>
        </p:spPr>
      </p:pic>
      <p:sp>
        <p:nvSpPr>
          <p:cNvPr id="18" name="Title 4"/>
          <p:cNvSpPr txBox="1">
            <a:spLocks/>
          </p:cNvSpPr>
          <p:nvPr/>
        </p:nvSpPr>
        <p:spPr>
          <a:xfrm>
            <a:off x="2043911" y="3794939"/>
            <a:ext cx="6375536" cy="2743200"/>
          </a:xfrm>
          <a:prstGeom prst="rect">
            <a:avLst/>
          </a:prstGeom>
        </p:spPr>
        <p:txBody>
          <a:bodyPr/>
          <a:lstStyle>
            <a:lvl1pPr marL="0" algn="l" defTabSz="108810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spc="-58" baseline="0" dirty="0">
                <a:solidFill>
                  <a:schemeClr val="bg1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sz="4400" dirty="0"/>
              <a:t>id:   (check your email)</a:t>
            </a:r>
          </a:p>
          <a:p>
            <a:r>
              <a:rPr lang="en-US" sz="4400" dirty="0"/>
              <a:t>pw: 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223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" y="0"/>
            <a:ext cx="121741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2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24133" y="1411406"/>
            <a:ext cx="8170127" cy="4697150"/>
            <a:chOff x="2664759" y="2056764"/>
            <a:chExt cx="6389148" cy="3533571"/>
          </a:xfrm>
        </p:grpSpPr>
        <p:grpSp>
          <p:nvGrpSpPr>
            <p:cNvPr id="12" name="Group 11"/>
            <p:cNvGrpSpPr/>
            <p:nvPr/>
          </p:nvGrpSpPr>
          <p:grpSpPr>
            <a:xfrm>
              <a:off x="2664759" y="2056764"/>
              <a:ext cx="6389148" cy="3533571"/>
              <a:chOff x="2664759" y="2056764"/>
              <a:chExt cx="6389148" cy="353357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104330" y="2056764"/>
                <a:ext cx="5949577" cy="3533571"/>
                <a:chOff x="3104330" y="2056764"/>
                <a:chExt cx="5949577" cy="3533571"/>
              </a:xfrm>
            </p:grpSpPr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04330" y="2056764"/>
                  <a:ext cx="5949577" cy="3533571"/>
                </a:xfrm>
                <a:prstGeom prst="rect">
                  <a:avLst/>
                </a:prstGeom>
                <a:ln>
                  <a:solidFill>
                    <a:srgbClr val="557EB9"/>
                  </a:solidFill>
                </a:ln>
              </p:spPr>
            </p:pic>
            <p:sp>
              <p:nvSpPr>
                <p:cNvPr id="24" name="TextBox 23"/>
                <p:cNvSpPr txBox="1"/>
                <p:nvPr/>
              </p:nvSpPr>
              <p:spPr>
                <a:xfrm>
                  <a:off x="3216192" y="2766669"/>
                  <a:ext cx="853141" cy="69460"/>
                </a:xfrm>
                <a:prstGeom prst="rect">
                  <a:avLst/>
                </a:prstGeom>
                <a:solidFill>
                  <a:srgbClr val="2B579A"/>
                </a:solidFill>
                <a:ln>
                  <a:solidFill>
                    <a:srgbClr val="D94D0B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600" dirty="0">
                      <a:solidFill>
                        <a:srgbClr val="F2F2F2"/>
                      </a:solidFill>
                      <a:latin typeface="Segoe UI Light" pitchFamily="34" charset="0"/>
                    </a:rPr>
                    <a:t>Geometry Syllabus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3216192" y="2982809"/>
                  <a:ext cx="853141" cy="69460"/>
                </a:xfrm>
                <a:prstGeom prst="rect">
                  <a:avLst/>
                </a:prstGeom>
                <a:solidFill>
                  <a:srgbClr val="2B579A"/>
                </a:solidFill>
                <a:ln>
                  <a:solidFill>
                    <a:srgbClr val="D94D0B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600" dirty="0">
                      <a:solidFill>
                        <a:srgbClr val="F2F2F2"/>
                      </a:solidFill>
                      <a:latin typeface="Segoe UI Light" pitchFamily="34" charset="0"/>
                    </a:rPr>
                    <a:t>Fall 2013 Class Schedule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214345" y="3201361"/>
                  <a:ext cx="853141" cy="69460"/>
                </a:xfrm>
                <a:prstGeom prst="rect">
                  <a:avLst/>
                </a:prstGeom>
                <a:solidFill>
                  <a:srgbClr val="2B579A"/>
                </a:solidFill>
                <a:ln>
                  <a:solidFill>
                    <a:srgbClr val="D94D0B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600" dirty="0">
                      <a:solidFill>
                        <a:srgbClr val="F2F2F2"/>
                      </a:solidFill>
                      <a:latin typeface="Segoe UI Light" pitchFamily="34" charset="0"/>
                    </a:rPr>
                    <a:t>Final Grades 2013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3214345" y="3418193"/>
                  <a:ext cx="1142933" cy="69460"/>
                </a:xfrm>
                <a:prstGeom prst="rect">
                  <a:avLst/>
                </a:prstGeom>
                <a:solidFill>
                  <a:srgbClr val="2B579A"/>
                </a:solidFill>
                <a:ln>
                  <a:solidFill>
                    <a:srgbClr val="D94D0B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600" dirty="0">
                      <a:solidFill>
                        <a:srgbClr val="F2F2F2"/>
                      </a:solidFill>
                      <a:latin typeface="Segoe UI Light" pitchFamily="34" charset="0"/>
                    </a:rPr>
                    <a:t>Teacher’s Manual – GHS</a:t>
                  </a:r>
                </a:p>
              </p:txBody>
            </p:sp>
          </p:grpSp>
          <p:grpSp>
            <p:nvGrpSpPr>
              <p:cNvPr id="20" name="Group 70"/>
              <p:cNvGrpSpPr/>
              <p:nvPr/>
            </p:nvGrpSpPr>
            <p:grpSpPr>
              <a:xfrm>
                <a:off x="2664759" y="3661417"/>
                <a:ext cx="2876878" cy="1425321"/>
                <a:chOff x="4061198" y="216610"/>
                <a:chExt cx="3923023" cy="1002604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21" name="TextBox 4"/>
                <p:cNvSpPr txBox="1"/>
                <p:nvPr/>
              </p:nvSpPr>
              <p:spPr>
                <a:xfrm>
                  <a:off x="4061198" y="797802"/>
                  <a:ext cx="3923023" cy="421412"/>
                </a:xfrm>
                <a:prstGeom prst="rect">
                  <a:avLst/>
                </a:prstGeom>
                <a:solidFill>
                  <a:srgbClr val="D94D0B"/>
                </a:solidFill>
                <a:ln w="3175">
                  <a:solidFill>
                    <a:srgbClr val="557EB9"/>
                  </a:solidFill>
                  <a:prstDash val="solid"/>
                  <a:miter lim="800000"/>
                </a:ln>
                <a:effectLst/>
              </p:spPr>
              <p:txBody>
                <a:bodyPr wrap="square" lIns="57139" tIns="28570" rIns="91424" bIns="28570" rtlCol="0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lvl="1" algn="ctr"/>
                  <a:r>
                    <a:rPr lang="en-US" sz="2400" dirty="0">
                      <a:solidFill>
                        <a:srgbClr val="FFFFFF"/>
                      </a:solidFill>
                    </a:rPr>
                    <a:t>Recently used document list roams with you</a:t>
                  </a:r>
                </a:p>
              </p:txBody>
            </p:sp>
            <p:cxnSp>
              <p:nvCxnSpPr>
                <p:cNvPr id="22" name="Straight Connector 21"/>
                <p:cNvCxnSpPr>
                  <a:stCxn id="21" idx="0"/>
                </p:cNvCxnSpPr>
                <p:nvPr/>
              </p:nvCxnSpPr>
              <p:spPr>
                <a:xfrm flipH="1" flipV="1">
                  <a:off x="5095585" y="216610"/>
                  <a:ext cx="927125" cy="581193"/>
                </a:xfrm>
                <a:prstGeom prst="line">
                  <a:avLst/>
                </a:prstGeom>
                <a:grpFill/>
                <a:ln w="25400">
                  <a:solidFill>
                    <a:srgbClr val="D94D0B"/>
                  </a:solidFill>
                  <a:prstDash val="solid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85"/>
            <p:cNvGrpSpPr/>
            <p:nvPr/>
          </p:nvGrpSpPr>
          <p:grpSpPr>
            <a:xfrm>
              <a:off x="6866171" y="2211604"/>
              <a:ext cx="1626495" cy="506473"/>
              <a:chOff x="3605187" y="692310"/>
              <a:chExt cx="1626495" cy="506473"/>
            </a:xfrm>
            <a:solidFill>
              <a:srgbClr val="557EB9"/>
            </a:solidFill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4878114" y="1006507"/>
                <a:ext cx="353568" cy="1"/>
              </a:xfrm>
              <a:prstGeom prst="line">
                <a:avLst/>
              </a:prstGeom>
              <a:grpFill/>
              <a:ln w="25400">
                <a:solidFill>
                  <a:srgbClr val="D94D0B"/>
                </a:solidFill>
                <a:prstDash val="soli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4"/>
              <p:cNvSpPr txBox="1"/>
              <p:nvPr/>
            </p:nvSpPr>
            <p:spPr>
              <a:xfrm>
                <a:off x="3605187" y="692310"/>
                <a:ext cx="1272927" cy="506473"/>
              </a:xfrm>
              <a:prstGeom prst="rect">
                <a:avLst/>
              </a:prstGeom>
              <a:solidFill>
                <a:srgbClr val="D94D0B"/>
              </a:solidFill>
              <a:ln w="3175">
                <a:noFill/>
                <a:prstDash val="solid"/>
                <a:miter lim="800000"/>
              </a:ln>
              <a:effectLst/>
            </p:spPr>
            <p:txBody>
              <a:bodyPr wrap="square" lIns="57139" tIns="28570" rIns="91424" bIns="28570" rtlCol="0" anchor="ctr" anchorCtr="0">
                <a:sp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algn="ctr"/>
                <a:r>
                  <a:rPr lang="en-US" sz="2000" dirty="0">
                    <a:solidFill>
                      <a:srgbClr val="FFFFFF"/>
                    </a:solidFill>
                  </a:rPr>
                  <a:t>Sign in to Office</a:t>
                </a:r>
              </a:p>
            </p:txBody>
          </p:sp>
        </p:grpSp>
      </p:grpSp>
      <p:grpSp>
        <p:nvGrpSpPr>
          <p:cNvPr id="47" name="Group 78"/>
          <p:cNvGrpSpPr/>
          <p:nvPr/>
        </p:nvGrpSpPr>
        <p:grpSpPr>
          <a:xfrm>
            <a:off x="424133" y="1385410"/>
            <a:ext cx="8170127" cy="4712668"/>
            <a:chOff x="5478497" y="3145659"/>
            <a:chExt cx="6761128" cy="3874266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8497" y="3145659"/>
              <a:ext cx="6761128" cy="387426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49" name="Group 82"/>
            <p:cNvGrpSpPr/>
            <p:nvPr/>
          </p:nvGrpSpPr>
          <p:grpSpPr>
            <a:xfrm>
              <a:off x="7503755" y="4701097"/>
              <a:ext cx="3767799" cy="2010074"/>
              <a:chOff x="5431684" y="4139359"/>
              <a:chExt cx="3767799" cy="2010074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 flipV="1">
                <a:off x="5866236" y="4139359"/>
                <a:ext cx="0" cy="1476494"/>
              </a:xfrm>
              <a:prstGeom prst="line">
                <a:avLst/>
              </a:prstGeom>
              <a:ln w="25400">
                <a:solidFill>
                  <a:srgbClr val="D94D0B"/>
                </a:solidFill>
                <a:prstDash val="soli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4"/>
              <p:cNvSpPr txBox="1"/>
              <p:nvPr/>
            </p:nvSpPr>
            <p:spPr>
              <a:xfrm>
                <a:off x="5431684" y="5494747"/>
                <a:ext cx="3767799" cy="654686"/>
              </a:xfrm>
              <a:prstGeom prst="rect">
                <a:avLst/>
              </a:prstGeom>
              <a:solidFill>
                <a:srgbClr val="D94D0B"/>
              </a:solidFill>
              <a:ln w="3175">
                <a:solidFill>
                  <a:srgbClr val="D94D0B"/>
                </a:solidFill>
                <a:prstDash val="solid"/>
                <a:miter lim="800000"/>
              </a:ln>
              <a:effectLst/>
            </p:spPr>
            <p:txBody>
              <a:bodyPr wrap="square" lIns="57139" tIns="28570" rIns="91424" bIns="28570" rtlCol="0" anchor="ctr" anchorCtr="0">
                <a:sp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algn="ctr"/>
                <a:r>
                  <a:rPr lang="en-US" sz="2400" dirty="0">
                    <a:solidFill>
                      <a:srgbClr val="FFFFFF"/>
                    </a:solidFill>
                  </a:rPr>
                  <a:t>Save to cloud with SharePoint Online and </a:t>
                </a:r>
                <a:r>
                  <a:rPr lang="en-US" sz="2400" dirty="0">
                    <a:solidFill>
                      <a:srgbClr val="FFFFFF"/>
                    </a:solidFill>
                  </a:rPr>
                  <a:t>OneDrive </a:t>
                </a:r>
                <a:r>
                  <a:rPr lang="en-US" sz="2400" dirty="0">
                    <a:solidFill>
                      <a:srgbClr val="FFFFFF"/>
                    </a:solidFill>
                  </a:rPr>
                  <a:t>Pro</a:t>
                </a: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9013610" y="6398188"/>
            <a:ext cx="30449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80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0"/>
                </a:gradFill>
                <a:latin typeface="Segoe UI Light" pitchFamily="34" charset="0"/>
              </a:rPr>
              <a:t>*Participant Activity Included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8947686" y="1250577"/>
            <a:ext cx="3242727" cy="5018808"/>
          </a:xfrm>
          <a:prstGeom prst="rect">
            <a:avLst/>
          </a:prstGeom>
          <a:solidFill>
            <a:srgbClr val="D94D0B">
              <a:alpha val="89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3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9124297" y="1519519"/>
            <a:ext cx="2934215" cy="4360581"/>
          </a:xfrm>
          <a:prstGeom prst="rect">
            <a:avLst/>
          </a:prstGeom>
        </p:spPr>
        <p:txBody>
          <a:bodyPr/>
          <a:lstStyle>
            <a:lvl1pPr marL="0" algn="l" defTabSz="108810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spc="-58" baseline="0" dirty="0">
                <a:solidFill>
                  <a:schemeClr val="bg1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FFFFFF"/>
                </a:solidFill>
              </a:rPr>
              <a:t>Access class schedule, other Office docs when you sign in to Office 365 on any PC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rgbClr val="FFFFFF"/>
                </a:solidFill>
              </a:rPr>
              <a:t>Office now saves  documents to the cloud by default so your most recent version is available across devices.</a:t>
            </a:r>
          </a:p>
          <a:p>
            <a:endParaRPr lang="en-US" sz="2000" dirty="0"/>
          </a:p>
        </p:txBody>
      </p:sp>
      <p:sp>
        <p:nvSpPr>
          <p:cNvPr id="54" name="Title 26"/>
          <p:cNvSpPr txBox="1">
            <a:spLocks/>
          </p:cNvSpPr>
          <p:nvPr/>
        </p:nvSpPr>
        <p:spPr>
          <a:xfrm>
            <a:off x="80965" y="164945"/>
            <a:ext cx="12188825" cy="696347"/>
          </a:xfrm>
          <a:prstGeom prst="rect">
            <a:avLst/>
          </a:prstGeom>
        </p:spPr>
        <p:txBody>
          <a:bodyPr vert="horz" lIns="320040" tIns="152357" rIns="53325" bIns="53325" rtlCol="0" anchor="t" anchorCtr="0">
            <a:noAutofit/>
          </a:bodyPr>
          <a:lstStyle>
            <a:lvl1pPr marL="0" algn="l" defTabSz="108810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999" kern="1200" spc="-58" baseline="0">
                <a:solidFill>
                  <a:schemeClr val="bg1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sz="4400" spc="-150" dirty="0">
                <a:latin typeface="Segoe UI Light" pitchFamily="84" charset="0"/>
                <a:ea typeface="Arial" pitchFamily="84" charset="0"/>
                <a:cs typeface="Arial" pitchFamily="84" charset="0"/>
              </a:rPr>
              <a:t>Personalized </a:t>
            </a:r>
            <a:r>
              <a:rPr lang="en-US" sz="4400" spc="-150" dirty="0">
                <a:latin typeface="Segoe UI Light" pitchFamily="84" charset="0"/>
                <a:ea typeface="Arial" pitchFamily="84" charset="0"/>
                <a:cs typeface="Arial" pitchFamily="84" charset="0"/>
              </a:rPr>
              <a:t>Office Experience Virtually </a:t>
            </a:r>
            <a:r>
              <a:rPr lang="en-US" sz="4400" spc="-150" dirty="0">
                <a:latin typeface="Segoe UI Light" pitchFamily="84" charset="0"/>
                <a:ea typeface="Arial" pitchFamily="84" charset="0"/>
                <a:cs typeface="Arial" pitchFamily="84" charset="0"/>
              </a:rPr>
              <a:t>Anywhere</a:t>
            </a:r>
            <a:endParaRPr lang="en-US" sz="4400" spc="-150" dirty="0">
              <a:latin typeface="Segoe UI Light" pitchFamily="84" charset="0"/>
              <a:ea typeface="Arial" pitchFamily="84" charset="0"/>
              <a:cs typeface="Arial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96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3834000" y="1217298"/>
            <a:ext cx="8349370" cy="5317973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3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479" y="1217297"/>
            <a:ext cx="3418166" cy="5317973"/>
          </a:xfrm>
          <a:prstGeom prst="rect">
            <a:avLst/>
          </a:prstGeom>
          <a:solidFill>
            <a:srgbClr val="D94D0B">
              <a:alpha val="89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3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246609" y="1481507"/>
            <a:ext cx="2934215" cy="4360581"/>
          </a:xfrm>
          <a:prstGeom prst="rect">
            <a:avLst/>
          </a:prstGeom>
        </p:spPr>
        <p:txBody>
          <a:bodyPr/>
          <a:lstStyle>
            <a:lvl1pPr marL="0" algn="l" defTabSz="108810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spc="-58" baseline="0" dirty="0">
                <a:solidFill>
                  <a:schemeClr val="bg1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914287">
              <a:spcAft>
                <a:spcPts val="1200"/>
              </a:spcAft>
            </a:pPr>
            <a:r>
              <a:rPr lang="en-US" sz="2800" b="1" dirty="0">
                <a:solidFill>
                  <a:srgbClr val="FFFFFF"/>
                </a:solidFill>
              </a:rPr>
              <a:t>Use Office Mobile across devices </a:t>
            </a:r>
          </a:p>
          <a:p>
            <a:pPr defTabSz="914287">
              <a:spcAft>
                <a:spcPts val="1200"/>
              </a:spcAft>
            </a:pPr>
            <a:r>
              <a:rPr lang="en-US" sz="2400" dirty="0">
                <a:solidFill>
                  <a:srgbClr val="FFFFFF"/>
                </a:solidFill>
              </a:rPr>
              <a:t>Stay productive with Office Mobile and Office Web Apps. Stay connected with presence and instant messaging. </a:t>
            </a:r>
            <a:endParaRPr lang="en-US" sz="2400" dirty="0">
              <a:solidFill>
                <a:srgbClr val="FFFFFF"/>
              </a:solidFill>
            </a:endParaRPr>
          </a:p>
          <a:p>
            <a:pPr defTabSz="914287">
              <a:spcAft>
                <a:spcPts val="1200"/>
              </a:spcAft>
            </a:pPr>
            <a:r>
              <a:rPr lang="en-US" sz="2400" dirty="0">
                <a:solidFill>
                  <a:srgbClr val="FFFFFF"/>
                </a:solidFill>
              </a:rPr>
              <a:t>Support </a:t>
            </a:r>
            <a:r>
              <a:rPr lang="en-US" sz="2400" dirty="0">
                <a:solidFill>
                  <a:srgbClr val="FFFFFF"/>
                </a:solidFill>
              </a:rPr>
              <a:t>Bring Your Own Device initiatives.</a:t>
            </a:r>
          </a:p>
          <a:p>
            <a:endParaRPr lang="en-US" sz="1600" dirty="0"/>
          </a:p>
        </p:txBody>
      </p:sp>
      <p:sp>
        <p:nvSpPr>
          <p:cNvPr id="54" name="Title 26"/>
          <p:cNvSpPr txBox="1">
            <a:spLocks/>
          </p:cNvSpPr>
          <p:nvPr/>
        </p:nvSpPr>
        <p:spPr>
          <a:xfrm>
            <a:off x="80965" y="232528"/>
            <a:ext cx="12188825" cy="696347"/>
          </a:xfrm>
          <a:prstGeom prst="rect">
            <a:avLst/>
          </a:prstGeom>
        </p:spPr>
        <p:txBody>
          <a:bodyPr vert="horz" lIns="320040" tIns="152357" rIns="53325" bIns="53325" rtlCol="0" anchor="t" anchorCtr="0">
            <a:noAutofit/>
          </a:bodyPr>
          <a:lstStyle>
            <a:lvl1pPr marL="0" algn="l" defTabSz="108810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999" kern="1200" spc="-58" baseline="0">
                <a:solidFill>
                  <a:schemeClr val="bg1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sz="4400" spc="-150" dirty="0">
                <a:latin typeface="Segoe UI Light" pitchFamily="84" charset="0"/>
                <a:ea typeface="Arial" pitchFamily="84" charset="0"/>
                <a:cs typeface="Arial" pitchFamily="84" charset="0"/>
              </a:rPr>
              <a:t>Work more securely from your own device…</a:t>
            </a:r>
            <a:endParaRPr lang="en-US" sz="4400" spc="-150" dirty="0">
              <a:latin typeface="Segoe UI Light" pitchFamily="84" charset="0"/>
              <a:ea typeface="Arial" pitchFamily="84" charset="0"/>
              <a:cs typeface="Arial" pitchFamily="8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412890" y="1371121"/>
            <a:ext cx="7339044" cy="5054457"/>
            <a:chOff x="3972686" y="1469542"/>
            <a:chExt cx="7339044" cy="5054457"/>
          </a:xfrm>
        </p:grpSpPr>
        <p:grpSp>
          <p:nvGrpSpPr>
            <p:cNvPr id="29" name="Group 28"/>
            <p:cNvGrpSpPr/>
            <p:nvPr/>
          </p:nvGrpSpPr>
          <p:grpSpPr>
            <a:xfrm>
              <a:off x="3972686" y="1469542"/>
              <a:ext cx="7339044" cy="5054457"/>
              <a:chOff x="2371369" y="1469542"/>
              <a:chExt cx="7339044" cy="5054457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4701835" y="2942450"/>
                <a:ext cx="72455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914287"/>
                <a:r>
                  <a:rPr lang="en-US" sz="20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iPhone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715116" y="5282917"/>
                <a:ext cx="44492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 defTabSz="914287"/>
                <a:r>
                  <a:rPr lang="en-US" sz="20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iPad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809985" y="5075469"/>
                <a:ext cx="1086229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914287"/>
                <a:r>
                  <a:rPr lang="en-US" sz="20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Windows Phone</a:t>
                </a: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2371369" y="1469542"/>
                <a:ext cx="2411138" cy="1429360"/>
                <a:chOff x="2091774" y="717244"/>
                <a:chExt cx="2411138" cy="1695114"/>
              </a:xfrm>
            </p:grpSpPr>
            <p:sp>
              <p:nvSpPr>
                <p:cNvPr id="41" name="TextBox 4"/>
                <p:cNvSpPr txBox="1"/>
                <p:nvPr/>
              </p:nvSpPr>
              <p:spPr>
                <a:xfrm>
                  <a:off x="2091774" y="717244"/>
                  <a:ext cx="2411138" cy="1053926"/>
                </a:xfrm>
                <a:prstGeom prst="rect">
                  <a:avLst/>
                </a:prstGeom>
                <a:solidFill>
                  <a:srgbClr val="D94D0B"/>
                </a:solidFill>
                <a:ln w="3175">
                  <a:noFill/>
                  <a:prstDash val="solid"/>
                  <a:miter lim="800000"/>
                </a:ln>
                <a:effectLst/>
              </p:spPr>
              <p:txBody>
                <a:bodyPr wrap="square" lIns="57139" tIns="28570" rIns="91424" bIns="28570" rtlCol="0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lvl="1" algn="ctr"/>
                  <a:r>
                    <a:rPr lang="en-US" dirty="0">
                      <a:solidFill>
                        <a:srgbClr val="FFFFFF"/>
                      </a:solidFill>
                    </a:rPr>
                    <a:t>Office Mobile preinstalled on Windows Phone</a:t>
                  </a:r>
                </a:p>
              </p:txBody>
            </p:sp>
            <p:cxnSp>
              <p:nvCxnSpPr>
                <p:cNvPr id="42" name="Straight Connector 41"/>
                <p:cNvCxnSpPr>
                  <a:stCxn id="41" idx="2"/>
                </p:cNvCxnSpPr>
                <p:nvPr/>
              </p:nvCxnSpPr>
              <p:spPr>
                <a:xfrm flipH="1">
                  <a:off x="3069213" y="1771170"/>
                  <a:ext cx="228130" cy="641188"/>
                </a:xfrm>
                <a:prstGeom prst="line">
                  <a:avLst/>
                </a:prstGeom>
                <a:ln w="25400">
                  <a:solidFill>
                    <a:srgbClr val="D94D0B"/>
                  </a:solidFill>
                  <a:prstDash val="solid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33515" y="2592966"/>
                <a:ext cx="1239171" cy="2409499"/>
              </a:xfrm>
              <a:prstGeom prst="rect">
                <a:avLst/>
              </a:prstGeom>
            </p:spPr>
          </p:pic>
          <p:grpSp>
            <p:nvGrpSpPr>
              <p:cNvPr id="36" name="Group 35"/>
              <p:cNvGrpSpPr/>
              <p:nvPr/>
            </p:nvGrpSpPr>
            <p:grpSpPr>
              <a:xfrm>
                <a:off x="6342185" y="1649590"/>
                <a:ext cx="3127318" cy="1038427"/>
                <a:chOff x="5768399" y="6221779"/>
                <a:chExt cx="2687697" cy="1038427"/>
              </a:xfrm>
            </p:grpSpPr>
            <p:sp>
              <p:nvSpPr>
                <p:cNvPr id="39" name="TextBox 4"/>
                <p:cNvSpPr txBox="1"/>
                <p:nvPr/>
              </p:nvSpPr>
              <p:spPr>
                <a:xfrm>
                  <a:off x="5768399" y="6221779"/>
                  <a:ext cx="2687697" cy="611696"/>
                </a:xfrm>
                <a:prstGeom prst="rect">
                  <a:avLst/>
                </a:prstGeom>
                <a:solidFill>
                  <a:srgbClr val="D94D0B"/>
                </a:solidFill>
                <a:ln w="3175">
                  <a:solidFill>
                    <a:srgbClr val="D94D0B"/>
                  </a:solidFill>
                  <a:prstDash val="solid"/>
                  <a:miter lim="800000"/>
                </a:ln>
                <a:effectLst/>
              </p:spPr>
              <p:txBody>
                <a:bodyPr wrap="square" lIns="57139" tIns="28570" rIns="91424" bIns="28570" rtlCol="0" anchor="ctr" anchorCtr="0">
                  <a:sp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lvl="1" algn="ctr"/>
                  <a:r>
                    <a:rPr lang="en-US" dirty="0">
                      <a:solidFill>
                        <a:srgbClr val="FFFFFF"/>
                      </a:solidFill>
                    </a:rPr>
                    <a:t>View and edit Office documents on iPad </a:t>
                  </a:r>
                  <a:r>
                    <a:rPr lang="en-US" dirty="0">
                      <a:solidFill>
                        <a:srgbClr val="FFFFFF"/>
                      </a:solidFill>
                    </a:rPr>
                    <a:t>using Office for iPad</a:t>
                  </a:r>
                  <a:endParaRPr lang="en-US" dirty="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40" name="Straight Connector 39"/>
                <p:cNvCxnSpPr>
                  <a:stCxn id="39" idx="2"/>
                </p:cNvCxnSpPr>
                <p:nvPr/>
              </p:nvCxnSpPr>
              <p:spPr>
                <a:xfrm>
                  <a:off x="7112248" y="6833475"/>
                  <a:ext cx="3429" cy="426731"/>
                </a:xfrm>
                <a:prstGeom prst="line">
                  <a:avLst/>
                </a:prstGeom>
                <a:ln w="25400">
                  <a:solidFill>
                    <a:srgbClr val="D94D0B"/>
                  </a:solidFill>
                  <a:prstDash val="solid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4"/>
              <p:cNvSpPr txBox="1"/>
              <p:nvPr/>
            </p:nvSpPr>
            <p:spPr>
              <a:xfrm>
                <a:off x="4063430" y="5635304"/>
                <a:ext cx="3213434" cy="888695"/>
              </a:xfrm>
              <a:prstGeom prst="rect">
                <a:avLst/>
              </a:prstGeom>
              <a:solidFill>
                <a:srgbClr val="D94D0B"/>
              </a:solidFill>
              <a:ln w="3175">
                <a:noFill/>
                <a:prstDash val="solid"/>
                <a:miter lim="800000"/>
              </a:ln>
              <a:effectLst/>
            </p:spPr>
            <p:txBody>
              <a:bodyPr wrap="square" lIns="57139" tIns="28570" rIns="91424" bIns="28570" rtlCol="0" anchor="ctr" anchorCtr="0">
                <a:sp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algn="ctr"/>
                <a:r>
                  <a:rPr lang="en-US" dirty="0">
                    <a:solidFill>
                      <a:srgbClr val="FFFFFF"/>
                    </a:solidFill>
                  </a:rPr>
                  <a:t>OneNote and Lync mobile apps available on iOS and Android phones</a:t>
                </a: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 flipH="1" flipV="1">
                <a:off x="5093768" y="5148217"/>
                <a:ext cx="18441" cy="643012"/>
              </a:xfrm>
              <a:prstGeom prst="line">
                <a:avLst/>
              </a:prstGeom>
              <a:ln w="25400">
                <a:solidFill>
                  <a:srgbClr val="D94D0B"/>
                </a:solidFill>
                <a:prstDash val="soli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4750" y="2372222"/>
                <a:ext cx="3545663" cy="2775995"/>
              </a:xfrm>
              <a:prstGeom prst="rect">
                <a:avLst/>
              </a:prstGeom>
            </p:spPr>
          </p:pic>
        </p:grp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8707" y="3263999"/>
              <a:ext cx="1152757" cy="21331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177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" y="1791301"/>
            <a:ext cx="12166873" cy="327418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04" y="339299"/>
            <a:ext cx="964939" cy="964939"/>
          </a:xfrm>
          <a:prstGeom prst="rect">
            <a:avLst/>
          </a:prstGeom>
        </p:spPr>
      </p:pic>
      <p:sp>
        <p:nvSpPr>
          <p:cNvPr id="15" name="Title 26"/>
          <p:cNvSpPr txBox="1">
            <a:spLocks/>
          </p:cNvSpPr>
          <p:nvPr/>
        </p:nvSpPr>
        <p:spPr>
          <a:xfrm>
            <a:off x="1409474" y="339298"/>
            <a:ext cx="10860315" cy="749914"/>
          </a:xfrm>
          <a:prstGeom prst="rect">
            <a:avLst/>
          </a:prstGeom>
        </p:spPr>
        <p:txBody>
          <a:bodyPr vert="horz" lIns="320040" tIns="152357" rIns="53325" bIns="53325" rtlCol="0" anchor="t" anchorCtr="0">
            <a:noAutofit/>
          </a:bodyPr>
          <a:lstStyle>
            <a:lvl1pPr marL="0" algn="l" defTabSz="108810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999" kern="1200" spc="-58" baseline="0">
                <a:solidFill>
                  <a:schemeClr val="bg1"/>
                </a:solidFill>
                <a:latin typeface="Segoe UI Light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sz="4400" dirty="0"/>
              <a:t>Office Online &amp; </a:t>
            </a:r>
            <a:r>
              <a:rPr lang="en-US" sz="4400" dirty="0"/>
              <a:t>OneDrive for Business</a:t>
            </a:r>
            <a:endParaRPr lang="en-US" sz="4400" dirty="0"/>
          </a:p>
          <a:p>
            <a:endParaRPr lang="en-US" sz="4400" spc="-150" dirty="0">
              <a:latin typeface="Segoe UI Light" pitchFamily="84" charset="0"/>
              <a:ea typeface="Arial" pitchFamily="84" charset="0"/>
              <a:cs typeface="Arial" pitchFamily="8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89" y="5533615"/>
            <a:ext cx="121668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+mj-lt"/>
              </a:rPr>
              <a:t>OneDrive for Business gives users </a:t>
            </a:r>
            <a:r>
              <a:rPr lang="en-US" sz="2800" b="1" dirty="0">
                <a:solidFill>
                  <a:schemeClr val="bg1"/>
                </a:solidFill>
                <a:latin typeface="+mj-lt"/>
              </a:rPr>
              <a:t>unlimited 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/>
            </a:r>
            <a:br>
              <a:rPr lang="en-US" sz="2800" dirty="0">
                <a:solidFill>
                  <a:schemeClr val="bg1"/>
                </a:solidFill>
                <a:latin typeface="+mj-lt"/>
              </a:rPr>
            </a:br>
            <a:r>
              <a:rPr lang="en-US" sz="2800" dirty="0">
                <a:solidFill>
                  <a:schemeClr val="bg1"/>
                </a:solidFill>
                <a:latin typeface="+mj-lt"/>
              </a:rPr>
              <a:t>personal storage to easily 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share documents with 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others!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89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Segoe UI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CMCSS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Lehman</dc:creator>
  <cp:lastModifiedBy>Melanie Lehman</cp:lastModifiedBy>
  <cp:revision>1</cp:revision>
  <dcterms:created xsi:type="dcterms:W3CDTF">2015-06-08T19:47:03Z</dcterms:created>
  <dcterms:modified xsi:type="dcterms:W3CDTF">2015-06-08T19:47:23Z</dcterms:modified>
</cp:coreProperties>
</file>